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89" r:id="rId3"/>
    <p:sldId id="376" r:id="rId4"/>
    <p:sldId id="377" r:id="rId5"/>
    <p:sldId id="379" r:id="rId6"/>
    <p:sldId id="380" r:id="rId7"/>
    <p:sldId id="381" r:id="rId8"/>
    <p:sldId id="378" r:id="rId9"/>
    <p:sldId id="382" r:id="rId10"/>
    <p:sldId id="383" r:id="rId11"/>
    <p:sldId id="384" r:id="rId12"/>
    <p:sldId id="385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BABD9-D60B-41BD-9FCA-4878E4E1B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096123-BAA8-43CC-A382-AFEAE435E49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l-PL" sz="3600" b="1" dirty="0">
              <a:solidFill>
                <a:schemeClr val="accent2">
                  <a:lumMod val="50000"/>
                </a:schemeClr>
              </a:solidFill>
              <a:effectLst/>
            </a:rPr>
            <a:t>Jeśli chcesz dojść tam, gdzie nigdy </a:t>
          </a:r>
          <a:r>
            <a:rPr lang="pl-PL" sz="3600" b="1">
              <a:solidFill>
                <a:schemeClr val="accent2">
                  <a:lumMod val="50000"/>
                </a:schemeClr>
              </a:solidFill>
              <a:effectLst/>
            </a:rPr>
            <a:t>nie byłeś</a:t>
          </a:r>
          <a:endParaRPr lang="pl-PL" sz="360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7D3AE680-2B82-41A1-B75F-97FB05B5B757}" type="parTrans" cxnId="{7D65D317-3CA2-49A8-8A6E-6F02129E255E}">
      <dgm:prSet/>
      <dgm:spPr/>
      <dgm:t>
        <a:bodyPr/>
        <a:lstStyle/>
        <a:p>
          <a:endParaRPr lang="pl-PL"/>
        </a:p>
      </dgm:t>
    </dgm:pt>
    <dgm:pt modelId="{337D2EEE-728C-472A-829F-F05E245EEDE7}" type="sibTrans" cxnId="{7D65D317-3CA2-49A8-8A6E-6F02129E255E}">
      <dgm:prSet/>
      <dgm:spPr/>
      <dgm:t>
        <a:bodyPr/>
        <a:lstStyle/>
        <a:p>
          <a:endParaRPr lang="pl-PL"/>
        </a:p>
      </dgm:t>
    </dgm:pt>
    <dgm:pt modelId="{D98EEB57-FFB4-4946-B4EE-4926F7242A9C}" type="pres">
      <dgm:prSet presAssocID="{554BABD9-D60B-41BD-9FCA-4878E4E1B3A6}" presName="linear" presStyleCnt="0">
        <dgm:presLayoutVars>
          <dgm:animLvl val="lvl"/>
          <dgm:resizeHandles val="exact"/>
        </dgm:presLayoutVars>
      </dgm:prSet>
      <dgm:spPr/>
    </dgm:pt>
    <dgm:pt modelId="{18E2C509-3A44-4A7B-AF93-6DAD291739D4}" type="pres">
      <dgm:prSet presAssocID="{33096123-BAA8-43CC-A382-AFEAE435E498}" presName="parentText" presStyleLbl="node1" presStyleIdx="0" presStyleCnt="1" custScaleY="296327" custLinFactNeighborX="1196" custLinFactNeighborY="-16375">
        <dgm:presLayoutVars>
          <dgm:chMax val="0"/>
          <dgm:bulletEnabled val="1"/>
        </dgm:presLayoutVars>
      </dgm:prSet>
      <dgm:spPr/>
    </dgm:pt>
  </dgm:ptLst>
  <dgm:cxnLst>
    <dgm:cxn modelId="{25F3D50A-BFAA-48D3-9703-86538A93708B}" type="presOf" srcId="{554BABD9-D60B-41BD-9FCA-4878E4E1B3A6}" destId="{D98EEB57-FFB4-4946-B4EE-4926F7242A9C}" srcOrd="0" destOrd="0" presId="urn:microsoft.com/office/officeart/2005/8/layout/vList2"/>
    <dgm:cxn modelId="{7D65D317-3CA2-49A8-8A6E-6F02129E255E}" srcId="{554BABD9-D60B-41BD-9FCA-4878E4E1B3A6}" destId="{33096123-BAA8-43CC-A382-AFEAE435E498}" srcOrd="0" destOrd="0" parTransId="{7D3AE680-2B82-41A1-B75F-97FB05B5B757}" sibTransId="{337D2EEE-728C-472A-829F-F05E245EEDE7}"/>
    <dgm:cxn modelId="{CE7DCEE2-0EF6-4B7D-8B14-E29E8A5A1C04}" type="presOf" srcId="{33096123-BAA8-43CC-A382-AFEAE435E498}" destId="{18E2C509-3A44-4A7B-AF93-6DAD291739D4}" srcOrd="0" destOrd="0" presId="urn:microsoft.com/office/officeart/2005/8/layout/vList2"/>
    <dgm:cxn modelId="{8A92C348-9992-458D-B2B6-83AA64543698}" type="presParOf" srcId="{D98EEB57-FFB4-4946-B4EE-4926F7242A9C}" destId="{18E2C509-3A44-4A7B-AF93-6DAD29173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BABD9-D60B-41BD-9FCA-4878E4E1B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096123-BAA8-43CC-A382-AFEAE435E49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l-PL" sz="3400" b="1" dirty="0">
              <a:solidFill>
                <a:schemeClr val="accent2">
                  <a:lumMod val="50000"/>
                </a:schemeClr>
              </a:solidFill>
            </a:rPr>
            <a:t>Musisz iść drogą, którą nigdy nie szedłeś</a:t>
          </a:r>
          <a:endParaRPr lang="pl-PL" sz="3400" dirty="0">
            <a:solidFill>
              <a:schemeClr val="accent2">
                <a:lumMod val="50000"/>
              </a:schemeClr>
            </a:solidFill>
          </a:endParaRPr>
        </a:p>
      </dgm:t>
    </dgm:pt>
    <dgm:pt modelId="{7D3AE680-2B82-41A1-B75F-97FB05B5B757}" type="parTrans" cxnId="{7D65D317-3CA2-49A8-8A6E-6F02129E255E}">
      <dgm:prSet/>
      <dgm:spPr/>
      <dgm:t>
        <a:bodyPr/>
        <a:lstStyle/>
        <a:p>
          <a:endParaRPr lang="pl-PL"/>
        </a:p>
      </dgm:t>
    </dgm:pt>
    <dgm:pt modelId="{337D2EEE-728C-472A-829F-F05E245EEDE7}" type="sibTrans" cxnId="{7D65D317-3CA2-49A8-8A6E-6F02129E255E}">
      <dgm:prSet/>
      <dgm:spPr/>
      <dgm:t>
        <a:bodyPr/>
        <a:lstStyle/>
        <a:p>
          <a:endParaRPr lang="pl-PL"/>
        </a:p>
      </dgm:t>
    </dgm:pt>
    <dgm:pt modelId="{D98EEB57-FFB4-4946-B4EE-4926F7242A9C}" type="pres">
      <dgm:prSet presAssocID="{554BABD9-D60B-41BD-9FCA-4878E4E1B3A6}" presName="linear" presStyleCnt="0">
        <dgm:presLayoutVars>
          <dgm:animLvl val="lvl"/>
          <dgm:resizeHandles val="exact"/>
        </dgm:presLayoutVars>
      </dgm:prSet>
      <dgm:spPr/>
    </dgm:pt>
    <dgm:pt modelId="{18E2C509-3A44-4A7B-AF93-6DAD291739D4}" type="pres">
      <dgm:prSet presAssocID="{33096123-BAA8-43CC-A382-AFEAE435E498}" presName="parentText" presStyleLbl="node1" presStyleIdx="0" presStyleCnt="1" custLinFactNeighborX="-449" custLinFactNeighborY="-529">
        <dgm:presLayoutVars>
          <dgm:chMax val="0"/>
          <dgm:bulletEnabled val="1"/>
        </dgm:presLayoutVars>
      </dgm:prSet>
      <dgm:spPr/>
    </dgm:pt>
  </dgm:ptLst>
  <dgm:cxnLst>
    <dgm:cxn modelId="{63ED3601-7813-42D7-9763-F23196924659}" type="presOf" srcId="{33096123-BAA8-43CC-A382-AFEAE435E498}" destId="{18E2C509-3A44-4A7B-AF93-6DAD291739D4}" srcOrd="0" destOrd="0" presId="urn:microsoft.com/office/officeart/2005/8/layout/vList2"/>
    <dgm:cxn modelId="{7D65D317-3CA2-49A8-8A6E-6F02129E255E}" srcId="{554BABD9-D60B-41BD-9FCA-4878E4E1B3A6}" destId="{33096123-BAA8-43CC-A382-AFEAE435E498}" srcOrd="0" destOrd="0" parTransId="{7D3AE680-2B82-41A1-B75F-97FB05B5B757}" sibTransId="{337D2EEE-728C-472A-829F-F05E245EEDE7}"/>
    <dgm:cxn modelId="{D7BD504B-2839-455F-A2A5-66134FFB8FBF}" type="presOf" srcId="{554BABD9-D60B-41BD-9FCA-4878E4E1B3A6}" destId="{D98EEB57-FFB4-4946-B4EE-4926F7242A9C}" srcOrd="0" destOrd="0" presId="urn:microsoft.com/office/officeart/2005/8/layout/vList2"/>
    <dgm:cxn modelId="{C8EC62E7-0682-4356-9603-A707E0FF87AD}" type="presParOf" srcId="{D98EEB57-FFB4-4946-B4EE-4926F7242A9C}" destId="{18E2C509-3A44-4A7B-AF93-6DAD291739D4}" srcOrd="0" destOrd="0" presId="urn:microsoft.com/office/officeart/2005/8/layout/vList2"/>
  </dgm:cxnLst>
  <dgm:bg>
    <a:blipFill dpi="0" rotWithShape="1">
      <a:blip xmlns:r="http://schemas.openxmlformats.org/officeDocument/2006/relationships" r:embed="rId1">
        <a:alphaModFix amt="11000"/>
      </a:blip>
      <a:srcRect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2C509-3A44-4A7B-AF93-6DAD291739D4}">
      <dsp:nvSpPr>
        <dsp:cNvPr id="0" name=""/>
        <dsp:cNvSpPr/>
      </dsp:nvSpPr>
      <dsp:spPr>
        <a:xfrm>
          <a:off x="0" y="0"/>
          <a:ext cx="9144000" cy="114188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accent2">
                  <a:lumMod val="50000"/>
                </a:schemeClr>
              </a:solidFill>
              <a:effectLst/>
            </a:rPr>
            <a:t>Jeśli chcesz dojść tam, gdzie nigdy </a:t>
          </a:r>
          <a:r>
            <a:rPr lang="pl-PL" sz="3600" b="1" kern="1200">
              <a:solidFill>
                <a:schemeClr val="accent2">
                  <a:lumMod val="50000"/>
                </a:schemeClr>
              </a:solidFill>
              <a:effectLst/>
            </a:rPr>
            <a:t>nie byłeś</a:t>
          </a:r>
          <a:endParaRPr lang="pl-PL" sz="360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55742" y="55742"/>
        <a:ext cx="9032516" cy="1030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2C509-3A44-4A7B-AF93-6DAD291739D4}">
      <dsp:nvSpPr>
        <dsp:cNvPr id="0" name=""/>
        <dsp:cNvSpPr/>
      </dsp:nvSpPr>
      <dsp:spPr>
        <a:xfrm>
          <a:off x="0" y="235567"/>
          <a:ext cx="9144000" cy="1216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chemeClr val="accent2">
                  <a:lumMod val="50000"/>
                </a:schemeClr>
              </a:solidFill>
            </a:rPr>
            <a:t>Musisz iść drogą, którą nigdy nie szedłeś</a:t>
          </a:r>
          <a:endParaRPr lang="pl-PL" sz="3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9399" y="294966"/>
        <a:ext cx="9025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4403335/Bariery_wdra%C5%BCania_strategii_rozwoju_lokalnego_Barriers_to_implementation_of_local_development_strategies_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Wprowadzenie, zdefiniowanie pojęcia bariery - swobodne wypowiedzi uczestników w parach - </a:t>
            </a:r>
            <a:r>
              <a:rPr lang="pl-PL" i="1"/>
              <a:t>10 min.</a:t>
            </a:r>
            <a:r>
              <a:rPr lang="pl-PL"/>
              <a:t> 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/>
              <a:t>Miniwykład trenera</a:t>
            </a:r>
            <a:r>
              <a:rPr lang="pl-PL" baseline="0"/>
              <a:t> z wykorzystaniem informacji pzoyskanych od uczestników – </a:t>
            </a:r>
            <a:r>
              <a:rPr lang="pl-PL" i="1" baseline="0"/>
              <a:t>15 min.</a:t>
            </a:r>
          </a:p>
          <a:p>
            <a:pPr>
              <a:spcBef>
                <a:spcPct val="0"/>
              </a:spcBef>
            </a:pPr>
            <a:r>
              <a:rPr lang="pl-PL" i="1" baseline="0"/>
              <a:t>Omówienie typów barier w zarządzaniu strategicznym</a:t>
            </a:r>
            <a:endParaRPr lang="pl-PL" i="1"/>
          </a:p>
          <a:p>
            <a:pPr>
              <a:spcBef>
                <a:spcPct val="0"/>
              </a:spcBef>
            </a:pPr>
            <a:endParaRPr lang="pl-PL"/>
          </a:p>
          <a:p>
            <a:pPr>
              <a:spcBef>
                <a:spcPct val="0"/>
              </a:spcBef>
            </a:pPr>
            <a:r>
              <a:rPr lang="pl-PL"/>
              <a:t>Ad.2  narzucają władzom gminnym zestandaryzowane strategie świadczenia tych usług, podczas gdy ich własne, systemowe koncepcje w tym zakresie byłyby znacznie lub zupełnie inne i – jak można sądzić – niejednokrotnie lepsze.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BA0EA-AE71-40F2-9EB6-54C653C7D11D}" type="slidenum">
              <a:rPr lang="pl-PL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/>
              <a:t>Omówienie typów barier w zarządzaniu strategicznym – etap planowania formułowania - </a:t>
            </a:r>
            <a:r>
              <a:rPr lang="pl-PL" i="1" baseline="0"/>
              <a:t>ten i poprzedni slajd</a:t>
            </a:r>
          </a:p>
          <a:p>
            <a:endParaRPr lang="pl-PL" baseline="0"/>
          </a:p>
          <a:p>
            <a:r>
              <a:rPr lang="pl-PL" baseline="0"/>
              <a:t>-&gt; przejście do sfery realizacji – bariery wdrażania projektu kolejny slajd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u="sng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http://www.academia.edu/4403335/Bariery_wdra%C5%BCania_strategii_rozwoju_lokalnego_Barriers_to_implementation_of_local_development_strategies_</a:t>
            </a:r>
            <a:r>
              <a:rPr lang="pl-PL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pl-PL" sz="1000"/>
          </a:p>
          <a:p>
            <a:r>
              <a:rPr lang="pl-PL" sz="1000"/>
              <a:t>Po przedstawieniu -. przejscie do ćwiczenia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Ćwiczenie</a:t>
            </a:r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grupy </a:t>
            </a: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przedstawicieli tych samych JST</a:t>
            </a:r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zapisują odpowiedzi na flipcharcie – czas 30 min. </a:t>
            </a: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Przedstawienie efektów prac – na forum – czas 25 min.</a:t>
            </a: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tworzy się bank </a:t>
            </a: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barier z przykładami radzenia sobie z nimi.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Uczestnicy pracują w swoich tych samych grupach. Dokonują analizy swoich planów strategicznych pod kątem odpowiedzi na pytanie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zapisuje wypowiedzi uczestnków</a:t>
            </a:r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każdą barierę na oddzielnym pasku papieru. </a:t>
            </a:r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- 1</a:t>
            </a: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minut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5222-9D4A-4F4A-B159-E02E9FDB45CA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dzieli uczestników na czteroosobowe grupy, którym rozdziela zapisane wcześniej na paskach papieru bariery.  Grupy generują rozwiązań do otrzymanych barier.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 15 min. grupy przekazują plakaty zgodnie z ruchem wskazówek zegara i  generują kolejne rozwiązania do kolejnych problemów - 10 min. Podobnie postępują jeszcze raz – 10 min.  Po zakończeniu pracy plakaty zostają wywieszone. Uczestnicy analizują zapisy, wskazują rozwiązania, które uważają za efektywne. Trener moderuje dyskusję -25 min.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koniec uczestnicy powracają do pracy w grupach składających się z przedstawicieli tych samych JST w celu zapisania najcenniejszych rozwiązań w odniesieniu do ich planów strategicznych. (10 minut) 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koniec uczestnicy powracają do pracy w grupach składających się z przedstawicieli tych samych JST w celu zapisania najcenniejszych rozwiązań w odniesieniu do ich planów strategicznych. (10 minut) 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6B9E-9D1F-4C3A-8461-3BE0E73249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351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c.wroc.pl/Content/32084/Sztando_Wspolczesne_bariery_zarzadzania_strategicznego_201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36575" lvl="0" indent="-536575">
              <a:buNone/>
            </a:pPr>
            <a:r>
              <a:rPr lang="pl-PL" sz="2800">
                <a:latin typeface="Calibri" pitchFamily="34" charset="0"/>
              </a:rPr>
              <a:t>Ćwiczenie – praca w grupach</a:t>
            </a:r>
          </a:p>
          <a:p>
            <a:pPr marL="536575" lvl="0" indent="-536575">
              <a:buNone/>
            </a:pPr>
            <a:endParaRPr lang="pl-PL" sz="1400">
              <a:latin typeface="Calibri" pitchFamily="34" charset="0"/>
            </a:endParaRPr>
          </a:p>
          <a:p>
            <a:pPr marL="536575" lvl="0" indent="-536575">
              <a:buNone/>
            </a:pPr>
            <a:r>
              <a:rPr lang="pl-PL" i="1">
                <a:latin typeface="Calibri" pitchFamily="34" charset="0"/>
              </a:rPr>
              <a:t>Bariera …</a:t>
            </a:r>
          </a:p>
          <a:p>
            <a:pPr marL="800100" lvl="0" indent="-266700">
              <a:buFont typeface="Wingdings 3" pitchFamily="18" charset="2"/>
              <a:buChar char="e"/>
            </a:pPr>
            <a:r>
              <a:rPr lang="pl-PL" i="1">
                <a:latin typeface="Calibri" pitchFamily="34" charset="0"/>
              </a:rPr>
              <a:t>Jakie proponujecie rozwiązania?</a:t>
            </a:r>
          </a:p>
          <a:p>
            <a:pPr marL="1695450" lvl="0" indent="-438150">
              <a:buFont typeface="Wingdings 3" pitchFamily="18" charset="2"/>
              <a:buChar char="e"/>
            </a:pPr>
            <a:r>
              <a:rPr lang="pl-PL" i="1">
                <a:latin typeface="Calibri" pitchFamily="34" charset="0"/>
              </a:rPr>
              <a:t>Wskażcie pomysły działań w ramach proponowanych rozwiązań?</a:t>
            </a:r>
          </a:p>
          <a:p>
            <a:endParaRPr lang="pl-PL" i="1"/>
          </a:p>
        </p:txBody>
      </p:sp>
    </p:spTree>
    <p:extLst>
      <p:ext uri="{BB962C8B-B14F-4D97-AF65-F5344CB8AC3E}">
        <p14:creationId xmlns:p14="http://schemas.microsoft.com/office/powerpoint/2010/main" val="253222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58928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5373216"/>
          <a:ext cx="91440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340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467544" y="2996952"/>
            <a:ext cx="7920880" cy="10081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400" b="1" dirty="0">
                <a:ea typeface="Calibri" pitchFamily="34" charset="0"/>
                <a:cs typeface="Times New Roman" pitchFamily="18" charset="0"/>
              </a:rPr>
              <a:t>Bariery wdrożenia planów strategicznych</a:t>
            </a:r>
            <a:br>
              <a:rPr lang="pl-PL" altLang="pl-PL" sz="2400" b="1" dirty="0"/>
            </a:br>
            <a:r>
              <a:rPr lang="pl-PL" altLang="pl-PL" sz="2400" b="1" dirty="0"/>
              <a:t>Moduł V, Dzień 3 sesja 1</a:t>
            </a:r>
            <a:br>
              <a:rPr lang="pl-PL" altLang="pl-PL" sz="2400" b="1" dirty="0"/>
            </a:br>
            <a:endParaRPr lang="pl-PL" altLang="pl-PL" sz="24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6BAEC30-7143-4128-A116-B8EF6309CA50}"/>
              </a:ext>
            </a:extLst>
          </p:cNvPr>
          <p:cNvSpPr/>
          <p:nvPr/>
        </p:nvSpPr>
        <p:spPr>
          <a:xfrm>
            <a:off x="467544" y="42930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kern="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kern="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pl-PL" sz="2400" kern="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Autor: Ewa Halska/ Dorota Tomaszewicz</a:t>
            </a:r>
            <a:br>
              <a:rPr lang="pl-PL" altLang="pl-PL" sz="2000" kern="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pl-PL" altLang="pl-PL" sz="2400" b="1" kern="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/>
          <a:lstStyle/>
          <a:p>
            <a:pPr algn="l"/>
            <a:r>
              <a:rPr lang="pl-PL" sz="32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sesji: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065315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sz="2800"/>
              <a:t>Wprowadzenie – definiowanie pojecia bariery</a:t>
            </a:r>
            <a:endParaRPr lang="pl-PL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sz="2800"/>
              <a:t>Bariery planowania i wdrażenia planów strategicznych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sz="2800"/>
              <a:t>Możliwości minimalizowania barier na etapie planowania i wdrażania planów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46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/>
          </a:p>
          <a:p>
            <a:pPr lvl="0">
              <a:buNone/>
            </a:pPr>
            <a:r>
              <a:rPr lang="pl-PL"/>
              <a:t>Definiujemy pojęcie bariery </a:t>
            </a:r>
          </a:p>
          <a:p>
            <a:pPr lvl="0">
              <a:buNone/>
            </a:pPr>
            <a:endParaRPr lang="pl-PL" sz="1000"/>
          </a:p>
          <a:p>
            <a:pPr lvl="0">
              <a:buNone/>
            </a:pPr>
            <a:r>
              <a:rPr lang="pl-PL" i="1"/>
              <a:t>Na podstawie własnych doświadczeń podzielcie się informacją na temat swojej definicji barier</a:t>
            </a:r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7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764703"/>
          </a:xfrm>
        </p:spPr>
        <p:txBody>
          <a:bodyPr/>
          <a:lstStyle/>
          <a:p>
            <a:br>
              <a:rPr lang="pl-PL" sz="2400" b="1" dirty="0">
                <a:latin typeface="Calibri" pitchFamily="34" charset="0"/>
              </a:rPr>
            </a:br>
            <a:r>
              <a:rPr lang="pl-PL" sz="2400" b="1" dirty="0">
                <a:latin typeface="Calibri" pitchFamily="34" charset="0"/>
              </a:rPr>
              <a:t>Bariery zarządzania strategicznego rozwojem lokalnym prowadzonego przez władze lokalne</a:t>
            </a:r>
            <a:br>
              <a:rPr lang="pl-PL" sz="2400" b="1" dirty="0">
                <a:latin typeface="Calibri" pitchFamily="34" charset="0"/>
              </a:rPr>
            </a:br>
            <a:endParaRPr lang="pl-PL" sz="2400" b="1" dirty="0">
              <a:latin typeface="Calibri" pitchFamily="34" charset="0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468052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b="1" i="1" dirty="0">
                <a:latin typeface="Calibri" pitchFamily="34" charset="0"/>
              </a:rPr>
              <a:t>Bariery metodologiczne </a:t>
            </a:r>
            <a:r>
              <a:rPr lang="pl-PL" sz="2400" dirty="0">
                <a:latin typeface="Calibri" pitchFamily="34" charset="0"/>
              </a:rPr>
              <a:t>- </a:t>
            </a:r>
            <a:r>
              <a:rPr lang="pl-PL" sz="2000" dirty="0">
                <a:latin typeface="Calibri" pitchFamily="34" charset="0"/>
              </a:rPr>
              <a:t>niedostosowania teorii do praktyki, niedostosowaniu do możliwości i potrzeb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dirty="0">
                <a:latin typeface="Calibri" pitchFamily="34" charset="0"/>
              </a:rPr>
              <a:t> </a:t>
            </a:r>
            <a:r>
              <a:rPr lang="pl-PL" sz="2800" b="1" i="1" dirty="0">
                <a:latin typeface="Calibri" pitchFamily="34" charset="0"/>
              </a:rPr>
              <a:t>Bariery prawne</a:t>
            </a:r>
            <a:r>
              <a:rPr lang="pl-PL" sz="2800" dirty="0">
                <a:latin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</a:rPr>
              <a:t>– regulacje centralne np. </a:t>
            </a:r>
            <a:r>
              <a:rPr lang="pl-PL" sz="2400" dirty="0">
                <a:latin typeface="Calibri" pitchFamily="34" charset="0"/>
              </a:rPr>
              <a:t>-</a:t>
            </a:r>
            <a:r>
              <a:rPr lang="pl-PL" sz="2000" dirty="0">
                <a:latin typeface="Calibri" pitchFamily="34" charset="0"/>
              </a:rPr>
              <a:t> regulacje w zakresie redystrybucji dochodów budżetowych i samodzielnego pozyskiwania tych dochodów przez gminy, w zakresie świadczenia usług komunalnych</a:t>
            </a:r>
            <a:endParaRPr lang="pl-PL" sz="2400" dirty="0">
              <a:latin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b="1" i="1" dirty="0">
                <a:latin typeface="Calibri" pitchFamily="34" charset="0"/>
              </a:rPr>
              <a:t>Bariery współpracy </a:t>
            </a:r>
            <a:r>
              <a:rPr lang="pl-PL" sz="2800" dirty="0">
                <a:latin typeface="Calibri" pitchFamily="34" charset="0"/>
              </a:rPr>
              <a:t>- </a:t>
            </a:r>
            <a:r>
              <a:rPr lang="pl-PL" sz="2000" dirty="0">
                <a:latin typeface="Calibri" pitchFamily="34" charset="0"/>
              </a:rPr>
              <a:t>wykształcenie więzi współpracy między samorządem a partnerami współdziałania strategicznego, takimi jak przedsiębiorstwa, organizacje pozarządowe, związki zawodowe, itp.</a:t>
            </a:r>
            <a:endParaRPr lang="pl-PL" sz="2800" dirty="0">
              <a:latin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b="1" i="1" dirty="0">
                <a:latin typeface="Calibri" pitchFamily="34" charset="0"/>
              </a:rPr>
              <a:t>Bariery partycypacji społecznej </a:t>
            </a:r>
            <a:r>
              <a:rPr lang="pl-PL" sz="2400" dirty="0">
                <a:latin typeface="Calibri" pitchFamily="34" charset="0"/>
              </a:rPr>
              <a:t>– </a:t>
            </a:r>
            <a:r>
              <a:rPr lang="pl-PL" sz="2000" dirty="0">
                <a:latin typeface="Calibri" pitchFamily="34" charset="0"/>
              </a:rPr>
              <a:t>szczególnie istotna na etapie formułowania strategii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b="1" i="1" dirty="0">
                <a:latin typeface="Calibri" pitchFamily="34" charset="0"/>
              </a:rPr>
              <a:t>Bariery informacyjne</a:t>
            </a:r>
          </a:p>
        </p:txBody>
      </p:sp>
    </p:spTree>
    <p:extLst>
      <p:ext uri="{BB962C8B-B14F-4D97-AF65-F5344CB8AC3E}">
        <p14:creationId xmlns:p14="http://schemas.microsoft.com/office/powerpoint/2010/main" val="370920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 algn="r"/>
            <a:r>
              <a:rPr lang="pl-PL" sz="2400" i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Bariery –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10344"/>
            <a:ext cx="8892480" cy="536145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sz="2800" b="1" i="1" dirty="0">
                <a:latin typeface="Calibri" pitchFamily="34" charset="0"/>
              </a:rPr>
              <a:t>Bariery wzorców </a:t>
            </a:r>
            <a:r>
              <a:rPr lang="pl-PL" sz="2400" dirty="0">
                <a:latin typeface="Calibri" pitchFamily="34" charset="0"/>
              </a:rPr>
              <a:t>- strategia rozwoju jest dokumentem, który  wypada mieć z powodów wizerunkowych lub należy mieć, by spełnić wymóg formalny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sz="2800" b="1" i="1" dirty="0">
                <a:latin typeface="Calibri" pitchFamily="34" charset="0"/>
              </a:rPr>
              <a:t>Bariery wsparcia merytorycznego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sz="2800" b="1" i="1" dirty="0">
                <a:latin typeface="Calibri" pitchFamily="34" charset="0"/>
              </a:rPr>
              <a:t>Bariery kadrowe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sz="2800" b="1" i="1" dirty="0">
                <a:latin typeface="Calibri" pitchFamily="34" charset="0"/>
              </a:rPr>
              <a:t>Bariery związane z cechami osobowymi władz lokalnych </a:t>
            </a:r>
            <a:r>
              <a:rPr lang="pl-PL" sz="2400" dirty="0">
                <a:latin typeface="Calibri" pitchFamily="34" charset="0"/>
              </a:rPr>
              <a:t>– nieufność wobec planów długoterminowych, awersja do ryzyka negatywnej oceny przyszłych procesów zarządzania, niska skłonność do delegowania kompetencji decyzyjnych w sprawach  o znaczeniu strategicznym, skłonność </a:t>
            </a:r>
            <a:br>
              <a:rPr lang="pl-PL" sz="2400" dirty="0">
                <a:latin typeface="Calibri" pitchFamily="34" charset="0"/>
              </a:rPr>
            </a:br>
            <a:r>
              <a:rPr lang="pl-PL" sz="2400" dirty="0">
                <a:latin typeface="Calibri" pitchFamily="34" charset="0"/>
              </a:rPr>
              <a:t>do konfliktów o podłożu politycznym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3"/>
              </a:rPr>
              <a:t>http://www.dbc.wroc.pl/Content/32084/Sztando_W</a:t>
            </a:r>
            <a:r>
              <a:rPr lang="pl-PL" sz="1400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spolczesne_bariery_zarzadzania_strategicznego_2015.pdf</a:t>
            </a:r>
            <a:endParaRPr lang="pl-PL" sz="14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641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1907704" y="188913"/>
            <a:ext cx="6779096" cy="863600"/>
          </a:xfrm>
        </p:spPr>
        <p:txBody>
          <a:bodyPr/>
          <a:lstStyle/>
          <a:p>
            <a:r>
              <a:rPr lang="pl-PL" sz="2800" b="1">
                <a:latin typeface="Calibri" pitchFamily="34" charset="0"/>
              </a:rPr>
              <a:t>Bariery wdrażania projektu rozwojowego</a:t>
            </a:r>
            <a:br>
              <a:rPr lang="pl-PL" sz="2800" b="1">
                <a:latin typeface="Calibri" pitchFamily="34" charset="0"/>
              </a:rPr>
            </a:br>
            <a:r>
              <a:rPr lang="pl-PL" sz="2800" b="1">
                <a:latin typeface="Calibri" pitchFamily="34" charset="0"/>
              </a:rPr>
              <a:t> </a:t>
            </a:r>
            <a:br>
              <a:rPr lang="pl-PL" sz="2000"/>
            </a:br>
            <a:endParaRPr lang="pl-PL" sz="20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528" y="764704"/>
          <a:ext cx="8713788" cy="5654082"/>
        </p:xfrm>
        <a:graphic>
          <a:graphicData uri="http://schemas.openxmlformats.org/drawingml/2006/table">
            <a:tbl>
              <a:tblPr/>
              <a:tblGrid>
                <a:gridCol w="20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7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Sfera realizacji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Wiedzieć</a:t>
                      </a: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Bariery informacyjne - komunikacja strategii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149"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Rozumieć</a:t>
                      </a: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Bariery poznawcze - hermetyczny język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19"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Chcieć</a:t>
                      </a: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Bariery wolicjonalne: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brak utożsamiania się ze strategią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 kadencyjność władz -&gt; brak woli politycznej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 presja bieżących problemów</a:t>
                      </a:r>
                      <a:b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 nawyk myślenia w kategoriach krótkookresowych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41"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Móc</a:t>
                      </a: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 Brak możliwości realizacji - niedostatek zasobów;   </a:t>
                      </a:r>
                      <a:b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ludzkich, rzeczowych, finansowych, </a:t>
                      </a:r>
                      <a:b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infrastrukturalnych - bariery wewnętrzne  </a:t>
                      </a:r>
                      <a:b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l-PL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 Niekorzystne trendy zewnętrzne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248">
                <a:tc>
                  <a:txBody>
                    <a:bodyPr/>
                    <a:lstStyle/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-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Potrafić</a:t>
                      </a:r>
                      <a:endParaRPr kumimoji="0" 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Bariery sprawnościowe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1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pPr lvl="0"/>
            <a:r>
              <a:rPr lang="pl-PL" sz="2400" b="1"/>
              <a:t>Jakie trudności napotykaliście podczas realizacji dotychczasowych zadań w ramach programu szkolenia i jak sobie z nimi radziliście? </a:t>
            </a:r>
            <a:br>
              <a:rPr lang="pl-PL" sz="2400"/>
            </a:br>
            <a:endParaRPr lang="pl-PL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661867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600" i="1"/>
              <a:t>Z kim współpracowaliście podczas swojej dotychczasowej pracy w tworzeniu planu strategicznego? </a:t>
            </a:r>
          </a:p>
          <a:p>
            <a:pPr marL="361950" indent="-36195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600" i="1"/>
              <a:t>Jak układała się współpraca? </a:t>
            </a:r>
          </a:p>
          <a:p>
            <a:pPr marL="361950" indent="-36195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600" i="1"/>
              <a:t>Jakie bariery dostrzegliście na etapie planowania? </a:t>
            </a:r>
          </a:p>
          <a:p>
            <a:pPr marL="361950" indent="-36195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600" i="1"/>
              <a:t>Jak sobie z nimi radziliście?</a:t>
            </a:r>
            <a:endParaRPr lang="pl-PL" sz="2600"/>
          </a:p>
          <a:p>
            <a:pPr>
              <a:spcAft>
                <a:spcPts val="600"/>
              </a:spcAft>
              <a:buNone/>
            </a:pP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281052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85395"/>
          </a:xfrm>
        </p:spPr>
        <p:txBody>
          <a:bodyPr/>
          <a:lstStyle/>
          <a:p>
            <a:pPr marL="536575" lvl="0" indent="-536575">
              <a:buNone/>
            </a:pPr>
            <a:r>
              <a:rPr lang="pl-PL" sz="2800">
                <a:solidFill>
                  <a:schemeClr val="tx1"/>
                </a:solidFill>
                <a:latin typeface="Calibri" pitchFamily="34" charset="0"/>
              </a:rPr>
              <a:t>Ćwiczenie</a:t>
            </a:r>
          </a:p>
          <a:p>
            <a:pPr marL="0" lvl="0" indent="0">
              <a:buNone/>
            </a:pPr>
            <a:r>
              <a:rPr lang="pl-PL" sz="2800">
                <a:latin typeface="Calibri" pitchFamily="34" charset="0"/>
              </a:rPr>
              <a:t>Proszę przeanalizować swoje plany strategiczne </a:t>
            </a:r>
            <a:br>
              <a:rPr lang="pl-PL" sz="2800">
                <a:latin typeface="Calibri" pitchFamily="34" charset="0"/>
              </a:rPr>
            </a:br>
            <a:r>
              <a:rPr lang="pl-PL" sz="2800">
                <a:latin typeface="Calibri" pitchFamily="34" charset="0"/>
              </a:rPr>
              <a:t>i odpowiedzieć na pytanie:</a:t>
            </a:r>
          </a:p>
          <a:p>
            <a:pPr marL="0" lvl="0" indent="0">
              <a:buNone/>
            </a:pPr>
            <a:endParaRPr lang="pl-PL" sz="1800">
              <a:solidFill>
                <a:schemeClr val="tx1"/>
              </a:solidFill>
              <a:latin typeface="Calibri" pitchFamily="34" charset="0"/>
            </a:endParaRPr>
          </a:p>
          <a:p>
            <a:pPr marL="536575" lvl="0" indent="-536575" algn="ctr">
              <a:buNone/>
            </a:pPr>
            <a:r>
              <a:rPr lang="pl-PL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Jakie bariery/problemy przewidujecie </a:t>
            </a:r>
            <a:br>
              <a:rPr lang="pl-PL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l-PL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 sferze realizacji swoich planów?</a:t>
            </a:r>
          </a:p>
        </p:txBody>
      </p:sp>
    </p:spTree>
    <p:extLst>
      <p:ext uri="{BB962C8B-B14F-4D97-AF65-F5344CB8AC3E}">
        <p14:creationId xmlns:p14="http://schemas.microsoft.com/office/powerpoint/2010/main" val="319402488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724</Words>
  <Application>Microsoft Office PowerPoint</Application>
  <PresentationFormat>Pokaz na ekranie (4:3)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Wingdings 3</vt:lpstr>
      <vt:lpstr>szablon Radom</vt:lpstr>
      <vt:lpstr>Projekt realizowany pod nadzorem Ministerstwa Edukacji Narodowej    VULCAN kompetencji  w ŚLĄSKICH SAMORZĄDACH</vt:lpstr>
      <vt:lpstr>Bariery wdrożenia planów strategicznych Moduł V, Dzień 3 sesja 1 </vt:lpstr>
      <vt:lpstr>Plan sesji:</vt:lpstr>
      <vt:lpstr>Prezentacja programu PowerPoint</vt:lpstr>
      <vt:lpstr> Bariery zarządzania strategicznego rozwojem lokalnym prowadzonego przez władze lokalne </vt:lpstr>
      <vt:lpstr>Bariery – c.d.</vt:lpstr>
      <vt:lpstr>Bariery wdrażania projektu rozwojowego   </vt:lpstr>
      <vt:lpstr>Jakie trudności napotykaliście podczas realizacji dotychczasowych zadań w ramach programu szkolenia i jak sobie z nimi radziliście?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8</cp:revision>
  <dcterms:created xsi:type="dcterms:W3CDTF">2018-03-23T16:36:21Z</dcterms:created>
  <dcterms:modified xsi:type="dcterms:W3CDTF">2018-09-11T19:21:51Z</dcterms:modified>
</cp:coreProperties>
</file>